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CDA49-8BAD-4869-8673-0459B45229C5}" type="datetimeFigureOut">
              <a:rPr lang="tr-TR" smtClean="0"/>
              <a:t>4.5.2021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2B508-4B03-4ED3-A73E-95F469D49AD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B5B6-8518-4F65-8E4B-9B532C3F8A75}" type="datetime1">
              <a:rPr lang="tr-TR" smtClean="0"/>
              <a:t>4.5.2021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DD5C-5BF2-44E6-884D-DA1A913C44E1}" type="datetime1">
              <a:rPr lang="tr-TR" smtClean="0"/>
              <a:t>4.5.2021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C94E3-A77A-4329-95BC-23D78ECD86FC}" type="datetime1">
              <a:rPr lang="tr-TR" smtClean="0"/>
              <a:t>4.5.2021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2C3D-FE75-402B-B9AD-66707EDCC223}" type="datetime1">
              <a:rPr lang="tr-TR" smtClean="0"/>
              <a:t>4.5.2021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A934-6AEE-4B3D-BCDC-23733974CDA0}" type="datetime1">
              <a:rPr lang="tr-TR" smtClean="0"/>
              <a:t>4.5.2021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1E2-25DD-4272-B443-AFD2FF537D1A}" type="datetime1">
              <a:rPr lang="tr-TR" smtClean="0"/>
              <a:t>4.5.2021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12B6-E6A1-4419-AD2D-7E1FCF3B3C80}" type="datetime1">
              <a:rPr lang="tr-TR" smtClean="0"/>
              <a:t>4.5.2021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1B8A-80B2-4585-A3DA-9F71B0449C72}" type="datetime1">
              <a:rPr lang="tr-TR" smtClean="0"/>
              <a:t>4.5.2021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5E62-E8DE-45EA-A17A-CD9603CCE878}" type="datetime1">
              <a:rPr lang="tr-TR" smtClean="0"/>
              <a:t>4.5.2021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1746-08E8-4BFE-A2FD-B0569D91B439}" type="datetime1">
              <a:rPr lang="tr-TR" smtClean="0"/>
              <a:t>4.5.2021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101-617F-4795-ABBF-5588D9D36C1F}" type="datetime1">
              <a:rPr lang="tr-TR" smtClean="0"/>
              <a:t>4.5.2021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2141C-D141-4EB2-AE9D-B93FE637270D}" type="datetime1">
              <a:rPr lang="tr-TR" smtClean="0"/>
              <a:t>4.5.2021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5D17D-0BD1-4C1C-BAF2-FF304E96184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tu-my.sharepoint.com/:w:/g/personal/kalite_gtu_edu_tr/ESGCq7r1L-1HhS6TgM4HPIcBUBfTpRBd9-fcX9Ge4465qQ?e=Dq3bTV" TargetMode="External"/><Relationship Id="rId2" Type="http://schemas.openxmlformats.org/officeDocument/2006/relationships/hyperlink" Target="mailto:kalite@gtu.edu.t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tu-my.sharepoint.com/:w:/g/personal/kalite_gtu_edu_tr/EaBZRIp3NFxBkxGtmgGFdtsBrNa5dQPwALSWn8swLczPGA?e=n1Sib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tu.edu.tr/kategori/2368/0/display.aspx?languageId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tu.edu.tr/kategori/2368/0/display.aspx?languageId=1" TargetMode="External"/><Relationship Id="rId2" Type="http://schemas.openxmlformats.org/officeDocument/2006/relationships/hyperlink" Target="mailto:kalite@gtu.edu.t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tu.edu.tr/kategori/2368/0/display.aspx?languageId=1" TargetMode="External"/><Relationship Id="rId2" Type="http://schemas.openxmlformats.org/officeDocument/2006/relationships/hyperlink" Target="mailto:kalite@gtu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tu-my.sharepoint.com/personal/kalite_gtu_edu_tr/_layouts/15/guestaccess.aspx?guestaccesstoken=Im5yLkQDOnorCvyl4RitKLkzw1K0o%2BlU1wIoVmFhfQA%3D&amp;docid=2_0ea9f5dccd4294b108c7b9563193642ab&amp;rev=1&amp;e=e11e76a242ba45ac82bbd4723d931263" TargetMode="External"/><Relationship Id="rId4" Type="http://schemas.openxmlformats.org/officeDocument/2006/relationships/hyperlink" Target="https://gtu-my.sharepoint.com/personal/kalite_gtu_edu_tr/_layouts/15/guestaccess.aspx?guestaccesstoken=i99eJh0PENdZjjOG%2Fp%2FMNY2Gd6%2F13Pzbu%2B3Ui6QrzVs%3D&amp;docid=2_0c0350d674f784401ae7541c3d5a7bf9a&amp;rev=1&amp;e=df07c14564564a978af498cd41c82ce2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kalite@gtu.edu.t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tr-TR" sz="4800" b="1" dirty="0">
                <a:solidFill>
                  <a:srgbClr val="FF0000"/>
                </a:solidFill>
              </a:rPr>
              <a:t>Doküman Revizyonu Talebi Eğitimi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 lnSpcReduction="10000"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Kalite Ofisi</a:t>
            </a:r>
          </a:p>
          <a:p>
            <a:r>
              <a:rPr lang="tr-TR" b="1" dirty="0">
                <a:solidFill>
                  <a:srgbClr val="002060"/>
                </a:solidFill>
              </a:rPr>
              <a:t>03.05.2021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İşlemin Tanımı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76463"/>
          </a:xfrm>
        </p:spPr>
        <p:txBody>
          <a:bodyPr>
            <a:normAutofit/>
          </a:bodyPr>
          <a:lstStyle/>
          <a:p>
            <a:pPr algn="just"/>
            <a:r>
              <a:rPr lang="tr-TR" sz="2800" dirty="0"/>
              <a:t>Sistemde kayıtlı dokümanın ihtiyacı karşılamadığının ve/veya güncellenmesi gerektiğinin saptanması halinde </a:t>
            </a:r>
            <a:r>
              <a:rPr lang="tr-TR" sz="2800" b="1" dirty="0" err="1">
                <a:solidFill>
                  <a:srgbClr val="0070C0"/>
                </a:solidFill>
              </a:rPr>
              <a:t>FR</a:t>
            </a:r>
            <a:r>
              <a:rPr lang="tr-TR" sz="2800" b="1" dirty="0">
                <a:solidFill>
                  <a:srgbClr val="0070C0"/>
                </a:solidFill>
              </a:rPr>
              <a:t>-0047</a:t>
            </a:r>
            <a:r>
              <a:rPr lang="tr-TR" sz="2800" dirty="0"/>
              <a:t> formu doldurularak </a:t>
            </a:r>
            <a:r>
              <a:rPr lang="tr-TR" sz="2800" b="1" dirty="0">
                <a:solidFill>
                  <a:srgbClr val="0070C0"/>
                </a:solidFill>
              </a:rPr>
              <a:t>talep sahibi tarafından güncellenen doküman </a:t>
            </a:r>
            <a:r>
              <a:rPr lang="tr-TR" sz="2800" dirty="0"/>
              <a:t>ile birlikte </a:t>
            </a:r>
            <a:r>
              <a:rPr lang="tr-TR" sz="2800" b="1" dirty="0">
                <a:hlinkClick r:id="rId2"/>
              </a:rPr>
              <a:t>kalite@gtu.edu.tr</a:t>
            </a:r>
            <a:r>
              <a:rPr lang="tr-TR" sz="2800" dirty="0"/>
              <a:t> adresine </a:t>
            </a:r>
            <a:r>
              <a:rPr lang="tr-TR" sz="2800" b="1" dirty="0">
                <a:solidFill>
                  <a:srgbClr val="0070C0"/>
                </a:solidFill>
              </a:rPr>
              <a:t>e-posta ile</a:t>
            </a:r>
            <a:r>
              <a:rPr lang="tr-TR" sz="2800" dirty="0"/>
              <a:t> talep yapılmasıdır.</a:t>
            </a:r>
          </a:p>
          <a:p>
            <a:pPr algn="just"/>
            <a:r>
              <a:rPr lang="tr-TR" sz="2800" dirty="0"/>
              <a:t>Bknz. </a:t>
            </a:r>
            <a:r>
              <a:rPr lang="tr-TR" sz="2800" dirty="0">
                <a:hlinkClick r:id="rId3"/>
              </a:rPr>
              <a:t>PR-0001 Doküman Yönetimi Prosedürü</a:t>
            </a:r>
            <a:endParaRPr lang="tr-TR" sz="2800" dirty="0"/>
          </a:p>
          <a:p>
            <a:pPr algn="just"/>
            <a:r>
              <a:rPr lang="tr-TR" sz="2800" dirty="0"/>
              <a:t>Bknz. </a:t>
            </a:r>
            <a:r>
              <a:rPr lang="tr-TR" sz="2800" dirty="0">
                <a:hlinkClick r:id="rId4"/>
              </a:rPr>
              <a:t>PR-0002 Kalite Kayıtlarının Yönetimi Prosedürü</a:t>
            </a:r>
            <a:endParaRPr lang="tr-TR" sz="2800" dirty="0"/>
          </a:p>
          <a:p>
            <a:pPr algn="just"/>
            <a:endParaRPr lang="tr-TR" sz="2800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z="1600" b="1" smtClean="0">
                <a:solidFill>
                  <a:schemeClr val="tx1"/>
                </a:solidFill>
              </a:rPr>
              <a:t>2</a:t>
            </a:fld>
            <a:endParaRPr lang="tr-TR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Talep Kim Tarafından Yapılır?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28803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2800" dirty="0"/>
              <a:t>Doküman Revizyonu Talebi işlemi </a:t>
            </a:r>
            <a:r>
              <a:rPr lang="tr-TR" sz="2800" b="1" dirty="0">
                <a:solidFill>
                  <a:srgbClr val="0070C0"/>
                </a:solidFill>
              </a:rPr>
              <a:t>Birim Kalite Sorumlusu </a:t>
            </a:r>
            <a:r>
              <a:rPr lang="tr-TR" sz="2800" dirty="0"/>
              <a:t>tarafından yapılmalıdır. </a:t>
            </a:r>
          </a:p>
          <a:p>
            <a:pPr algn="just"/>
            <a:r>
              <a:rPr lang="tr-TR" sz="2800" dirty="0"/>
              <a:t>Birimin diğer personeli tarafından doküman güncelleme ihtiyacının saptanması halinde </a:t>
            </a:r>
            <a:r>
              <a:rPr lang="tr-TR" sz="2800" b="1" dirty="0">
                <a:solidFill>
                  <a:srgbClr val="0070C0"/>
                </a:solidFill>
              </a:rPr>
              <a:t>Birim Kalite Sorumlusuna talebin aktarılması gerekmektedir.</a:t>
            </a:r>
          </a:p>
          <a:p>
            <a:pPr algn="just"/>
            <a:r>
              <a:rPr lang="tr-TR" sz="2800" dirty="0"/>
              <a:t>PR-0001 ve PR-</a:t>
            </a:r>
            <a:r>
              <a:rPr lang="tr-TR" sz="2800" dirty="0" err="1"/>
              <a:t>0002’ye</a:t>
            </a:r>
            <a:r>
              <a:rPr lang="tr-TR" sz="2800" dirty="0"/>
              <a:t> istinaden standart açısından uygunsuzluk yaratması nedeniyle, </a:t>
            </a:r>
            <a:r>
              <a:rPr lang="tr-TR" sz="2800" b="1" dirty="0">
                <a:solidFill>
                  <a:srgbClr val="FF0000"/>
                </a:solidFill>
              </a:rPr>
              <a:t>Birim Kalite Sorumlusu tarafından yapılmayan talepler işleme alınmayacaktır.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9AEDAC-0CF3-4B75-A1F1-12E361484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Talep Hazırlığı Nasıl Yapılır?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D8C675-2024-4031-B60F-F6CAE05D9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936102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tr-TR" sz="2400" b="1" dirty="0">
                <a:solidFill>
                  <a:srgbClr val="00B050"/>
                </a:solidFill>
              </a:rPr>
              <a:t>Güncelleme ihtiyacı oluşan dokümanın web sayfasından bir kopyasının indirilmesi ve ilgili değişikliğin üzerinde yapılması gerekmektedir.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EF463A7-E7CF-492A-A228-23DD4ACAB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4</a:t>
            </a:fld>
            <a:endParaRPr lang="tr-TR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E0BD4A4E-B984-4CE4-B631-3B0AEEB56F64}"/>
              </a:ext>
            </a:extLst>
          </p:cNvPr>
          <p:cNvSpPr txBox="1">
            <a:spLocks/>
          </p:cNvSpPr>
          <p:nvPr/>
        </p:nvSpPr>
        <p:spPr>
          <a:xfrm>
            <a:off x="451480" y="2276870"/>
            <a:ext cx="8229600" cy="4079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800" dirty="0"/>
              <a:t>Güncellemeler sistemde kayıtlı olan son versiyon üzerinden yapılmalıdır. Bu nedenle </a:t>
            </a:r>
            <a:r>
              <a:rPr lang="tr-TR" sz="2800" b="1" dirty="0">
                <a:solidFill>
                  <a:srgbClr val="0070C0"/>
                </a:solidFill>
              </a:rPr>
              <a:t>dokümanın web sayfasında yayımlanmış olan güncel versiyonu indirilmelidir.</a:t>
            </a:r>
          </a:p>
          <a:p>
            <a:pPr algn="just"/>
            <a:r>
              <a:rPr lang="tr-TR" sz="2800" dirty="0"/>
              <a:t>Kalite Ofisine ait web sayfasında </a:t>
            </a:r>
            <a:r>
              <a:rPr lang="tr-TR" sz="2800" b="1" dirty="0">
                <a:solidFill>
                  <a:srgbClr val="7030A0"/>
                </a:solidFill>
                <a:hlinkClick r:id="rId2"/>
              </a:rPr>
              <a:t>Doküman Yönetimi sayfası</a:t>
            </a:r>
            <a:r>
              <a:rPr lang="tr-TR" sz="2800" dirty="0"/>
              <a:t> açılarak sol menüde bulunan doküman tiplerinden ilgili olan seçilir. Açılan sayfada </a:t>
            </a:r>
            <a:r>
              <a:rPr lang="tr-TR" sz="2800" b="1" dirty="0" err="1"/>
              <a:t>Ctrl+F</a:t>
            </a:r>
            <a:r>
              <a:rPr lang="tr-TR" sz="2800" b="1" dirty="0"/>
              <a:t> </a:t>
            </a:r>
            <a:r>
              <a:rPr lang="tr-TR" sz="2800" dirty="0"/>
              <a:t>ile anahtar kelimeye veya doküman numarasına yönelik arama yapılmalıdır.</a:t>
            </a:r>
          </a:p>
          <a:p>
            <a:pPr algn="just"/>
            <a:r>
              <a:rPr lang="tr-TR" sz="2800" b="1" dirty="0">
                <a:solidFill>
                  <a:srgbClr val="00B050"/>
                </a:solidFill>
              </a:rPr>
              <a:t>Bir kopyası indirilen doküman üzerinde ilgili değişiklikler yapılarak kaydedilmelidir.</a:t>
            </a:r>
          </a:p>
          <a:p>
            <a:pPr algn="just"/>
            <a:r>
              <a:rPr lang="tr-TR" sz="2800" dirty="0"/>
              <a:t>Güncelleme yapılacak olan doküman </a:t>
            </a:r>
            <a:r>
              <a:rPr lang="tr-TR" sz="2800" b="1" dirty="0">
                <a:solidFill>
                  <a:srgbClr val="FF0000"/>
                </a:solidFill>
              </a:rPr>
              <a:t>başka birimlerle ortak olarak kullanılan bir form</a:t>
            </a:r>
            <a:r>
              <a:rPr lang="tr-TR" sz="2800" b="1" dirty="0">
                <a:solidFill>
                  <a:srgbClr val="00B050"/>
                </a:solidFill>
              </a:rPr>
              <a:t> </a:t>
            </a:r>
            <a:r>
              <a:rPr lang="tr-TR" sz="2800" dirty="0"/>
              <a:t>ise</a:t>
            </a:r>
            <a:r>
              <a:rPr lang="tr-TR" sz="2800" b="1" dirty="0">
                <a:solidFill>
                  <a:srgbClr val="00B050"/>
                </a:solidFill>
              </a:rPr>
              <a:t> </a:t>
            </a:r>
            <a:r>
              <a:rPr lang="tr-TR" sz="2800" b="1" dirty="0">
                <a:solidFill>
                  <a:srgbClr val="7030A0"/>
                </a:solidFill>
              </a:rPr>
              <a:t>talep Kalite Ofisine gönderilmeden önce talep sahibinin güncelleme ile ilgili olarak ilgili birimlerin görüşünü e-posta ile alması </a:t>
            </a:r>
            <a:r>
              <a:rPr lang="tr-TR" sz="2800" dirty="0"/>
              <a:t>ve</a:t>
            </a:r>
            <a:r>
              <a:rPr lang="tr-TR" sz="2800" b="1" dirty="0">
                <a:solidFill>
                  <a:srgbClr val="00B050"/>
                </a:solidFill>
              </a:rPr>
              <a:t> </a:t>
            </a:r>
            <a:r>
              <a:rPr lang="tr-TR" sz="2800" b="1" dirty="0">
                <a:solidFill>
                  <a:srgbClr val="0070C0"/>
                </a:solidFill>
              </a:rPr>
              <a:t>Kalite Ofisine talep için gönderdiği e-postada bu hususu belirtmesi gerekmektedir. </a:t>
            </a:r>
            <a:r>
              <a:rPr lang="tr-TR" sz="2800" b="1" dirty="0">
                <a:solidFill>
                  <a:srgbClr val="FF0000"/>
                </a:solidFill>
              </a:rPr>
              <a:t>Görüş alınmadan diğer birimlerin ortak kullandığı dokümanlara müdahale içeren talepler işleme alınmayacaktır.</a:t>
            </a:r>
          </a:p>
          <a:p>
            <a:pPr algn="just"/>
            <a:endParaRPr lang="tr-TR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62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9AEDAC-0CF3-4B75-A1F1-12E361484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Talep Hazırlığı Nasıl Yapılır?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D8C675-2024-4031-B60F-F6CAE05D9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93610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tr-TR" sz="2400" b="1" dirty="0">
                <a:solidFill>
                  <a:srgbClr val="00B050"/>
                </a:solidFill>
              </a:rPr>
              <a:t>Talep için </a:t>
            </a:r>
            <a:r>
              <a:rPr lang="tr-TR" sz="2400" b="1" dirty="0" err="1">
                <a:solidFill>
                  <a:srgbClr val="00B050"/>
                </a:solidFill>
              </a:rPr>
              <a:t>FR</a:t>
            </a:r>
            <a:r>
              <a:rPr lang="tr-TR" sz="2400" b="1" dirty="0">
                <a:solidFill>
                  <a:srgbClr val="00B050"/>
                </a:solidFill>
              </a:rPr>
              <a:t>-0047 doldurulmalı ve Kalite Ofisine gönderilmelidir.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EF463A7-E7CF-492A-A228-23DD4ACAB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5</a:t>
            </a:fld>
            <a:endParaRPr lang="tr-TR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E0BD4A4E-B984-4CE4-B631-3B0AEEB56F64}"/>
              </a:ext>
            </a:extLst>
          </p:cNvPr>
          <p:cNvSpPr txBox="1">
            <a:spLocks/>
          </p:cNvSpPr>
          <p:nvPr/>
        </p:nvSpPr>
        <p:spPr>
          <a:xfrm>
            <a:off x="457200" y="2276870"/>
            <a:ext cx="8229600" cy="4079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800" dirty="0"/>
              <a:t>Birim Kalite Sorumlusunun </a:t>
            </a:r>
            <a:r>
              <a:rPr lang="tr-TR" sz="2800" b="1" dirty="0" err="1">
                <a:solidFill>
                  <a:srgbClr val="0070C0"/>
                </a:solidFill>
              </a:rPr>
              <a:t>FR</a:t>
            </a:r>
            <a:r>
              <a:rPr lang="tr-TR" sz="2800" b="1" dirty="0">
                <a:solidFill>
                  <a:srgbClr val="0070C0"/>
                </a:solidFill>
              </a:rPr>
              <a:t>-0047</a:t>
            </a:r>
            <a:r>
              <a:rPr lang="tr-TR" sz="2800" dirty="0"/>
              <a:t> </a:t>
            </a:r>
            <a:r>
              <a:rPr lang="tr-TR" sz="2800" b="1" dirty="0" err="1">
                <a:solidFill>
                  <a:srgbClr val="0070C0"/>
                </a:solidFill>
              </a:rPr>
              <a:t>nolu</a:t>
            </a:r>
            <a:r>
              <a:rPr lang="tr-TR" sz="2800" b="1" dirty="0">
                <a:solidFill>
                  <a:srgbClr val="0070C0"/>
                </a:solidFill>
              </a:rPr>
              <a:t> formu doldurarak </a:t>
            </a:r>
            <a:r>
              <a:rPr lang="tr-TR" sz="2800" b="1" dirty="0">
                <a:solidFill>
                  <a:srgbClr val="00B050"/>
                </a:solidFill>
              </a:rPr>
              <a:t>sistemde</a:t>
            </a:r>
            <a:r>
              <a:rPr lang="tr-TR" sz="2800" dirty="0"/>
              <a:t> </a:t>
            </a:r>
            <a:r>
              <a:rPr lang="tr-TR" sz="2800" b="1" dirty="0">
                <a:solidFill>
                  <a:srgbClr val="00B050"/>
                </a:solidFill>
              </a:rPr>
              <a:t>güncellenmek üzere hazırlamış olduğu doküman ile birlikte </a:t>
            </a:r>
            <a:r>
              <a:rPr lang="tr-TR" sz="2800" dirty="0">
                <a:hlinkClick r:id="rId2"/>
              </a:rPr>
              <a:t>kalite@gtu.edu.tr</a:t>
            </a:r>
            <a:r>
              <a:rPr lang="tr-TR" sz="2800" dirty="0"/>
              <a:t> adresine </a:t>
            </a:r>
            <a:r>
              <a:rPr lang="tr-TR" sz="2800" b="1" dirty="0">
                <a:solidFill>
                  <a:srgbClr val="7030A0"/>
                </a:solidFill>
              </a:rPr>
              <a:t>e-posta ile göndererek talep yapması</a:t>
            </a:r>
            <a:r>
              <a:rPr lang="tr-TR" sz="2800" dirty="0"/>
              <a:t> gerekmektedir. </a:t>
            </a:r>
          </a:p>
          <a:p>
            <a:pPr algn="just"/>
            <a:r>
              <a:rPr lang="tr-TR" sz="2800" dirty="0"/>
              <a:t>Birim Kalite Sorumlusu tarafından gönderilen </a:t>
            </a:r>
            <a:r>
              <a:rPr lang="tr-TR" sz="2800" b="1" dirty="0" err="1">
                <a:solidFill>
                  <a:srgbClr val="00B050"/>
                </a:solidFill>
              </a:rPr>
              <a:t>FR</a:t>
            </a:r>
            <a:r>
              <a:rPr lang="tr-TR" sz="2800" b="1" dirty="0">
                <a:solidFill>
                  <a:srgbClr val="00B050"/>
                </a:solidFill>
              </a:rPr>
              <a:t>-0047 </a:t>
            </a:r>
            <a:r>
              <a:rPr lang="tr-TR" sz="2800" b="1" dirty="0" err="1">
                <a:solidFill>
                  <a:srgbClr val="00B050"/>
                </a:solidFill>
              </a:rPr>
              <a:t>nolu</a:t>
            </a:r>
            <a:r>
              <a:rPr lang="tr-TR" sz="2800" b="1" dirty="0">
                <a:solidFill>
                  <a:srgbClr val="00B050"/>
                </a:solidFill>
              </a:rPr>
              <a:t> form Kalite Ofisi dijital arşivinde kayıt altına alındığından eksiksiz olarak doldurulması gerekmektedir. </a:t>
            </a:r>
            <a:r>
              <a:rPr lang="tr-TR" sz="2800" b="1" dirty="0">
                <a:solidFill>
                  <a:srgbClr val="FF0000"/>
                </a:solidFill>
              </a:rPr>
              <a:t>Hatalı ve/veya eksik doldurulmuş olan formlar işleme alınmamakta ve talep sahibine iade edilmektedir.</a:t>
            </a:r>
          </a:p>
          <a:p>
            <a:pPr algn="just"/>
            <a:r>
              <a:rPr lang="tr-TR" sz="2800" dirty="0" err="1"/>
              <a:t>FR-0047’yi</a:t>
            </a:r>
            <a:r>
              <a:rPr lang="tr-TR" sz="2800" dirty="0"/>
              <a:t> indirmek için Kalite Ofisine ait web sayfasında </a:t>
            </a:r>
            <a:r>
              <a:rPr lang="tr-TR" sz="2800" b="1" dirty="0">
                <a:solidFill>
                  <a:srgbClr val="7030A0"/>
                </a:solidFill>
                <a:hlinkClick r:id="rId3"/>
              </a:rPr>
              <a:t>Doküman Yönetimi sayfası</a:t>
            </a:r>
            <a:r>
              <a:rPr lang="tr-TR" sz="2800" dirty="0"/>
              <a:t> açılarak sol menüde bulunan </a:t>
            </a:r>
            <a:r>
              <a:rPr lang="tr-TR" sz="2800" b="1" dirty="0" err="1">
                <a:solidFill>
                  <a:srgbClr val="0070C0"/>
                </a:solidFill>
              </a:rPr>
              <a:t>Formlar</a:t>
            </a:r>
            <a:r>
              <a:rPr lang="tr-TR" sz="2800" dirty="0" err="1"/>
              <a:t>’a</a:t>
            </a:r>
            <a:r>
              <a:rPr lang="tr-TR" sz="2800" dirty="0"/>
              <a:t> tıklanır. Açılan sayfada </a:t>
            </a:r>
            <a:r>
              <a:rPr lang="tr-TR" sz="2800" b="1" dirty="0" err="1"/>
              <a:t>Ctrl+F</a:t>
            </a:r>
            <a:r>
              <a:rPr lang="tr-TR" sz="2800" dirty="0"/>
              <a:t> ile </a:t>
            </a:r>
            <a:r>
              <a:rPr lang="tr-TR" sz="2800" b="1" dirty="0" err="1">
                <a:solidFill>
                  <a:srgbClr val="0070C0"/>
                </a:solidFill>
              </a:rPr>
              <a:t>FR</a:t>
            </a:r>
            <a:r>
              <a:rPr lang="tr-TR" sz="2800" b="1" dirty="0">
                <a:solidFill>
                  <a:srgbClr val="0070C0"/>
                </a:solidFill>
              </a:rPr>
              <a:t>-0047</a:t>
            </a:r>
            <a:r>
              <a:rPr lang="tr-TR" sz="2800" dirty="0">
                <a:solidFill>
                  <a:srgbClr val="0070C0"/>
                </a:solidFill>
              </a:rPr>
              <a:t> </a:t>
            </a:r>
            <a:r>
              <a:rPr lang="tr-TR" sz="2800" dirty="0"/>
              <a:t>aranır. </a:t>
            </a:r>
            <a:r>
              <a:rPr lang="tr-TR" sz="2800" b="1" dirty="0">
                <a:solidFill>
                  <a:srgbClr val="00B050"/>
                </a:solidFill>
              </a:rPr>
              <a:t>Yapılacak talepte güncel formun kullanılması için daima web sayfasından yeniden indirilmelidir. </a:t>
            </a:r>
            <a:r>
              <a:rPr lang="tr-TR" sz="2800" dirty="0"/>
              <a:t>Bu nedenle </a:t>
            </a:r>
            <a:r>
              <a:rPr lang="tr-TR" sz="2800" b="1" dirty="0">
                <a:solidFill>
                  <a:srgbClr val="FF0000"/>
                </a:solidFill>
              </a:rPr>
              <a:t>önceki talepler için kaydedilmiş olan formlar üzerinden işlem yapılmamalıdır.</a:t>
            </a:r>
          </a:p>
        </p:txBody>
      </p:sp>
    </p:spTree>
    <p:extLst>
      <p:ext uri="{BB962C8B-B14F-4D97-AF65-F5344CB8AC3E}">
        <p14:creationId xmlns:p14="http://schemas.microsoft.com/office/powerpoint/2010/main" val="4265415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9AEDAC-0CF3-4B75-A1F1-12E361484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Talep Hazırlığı Nasıl Yapılır?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D8C675-2024-4031-B60F-F6CAE05D9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422" y="1196754"/>
            <a:ext cx="8435280" cy="936102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tr-TR" sz="2400" b="1" dirty="0">
                <a:solidFill>
                  <a:srgbClr val="00B050"/>
                </a:solidFill>
              </a:rPr>
              <a:t>Talep için </a:t>
            </a:r>
            <a:r>
              <a:rPr lang="tr-TR" sz="2400" b="1" dirty="0" err="1">
                <a:solidFill>
                  <a:srgbClr val="00B050"/>
                </a:solidFill>
              </a:rPr>
              <a:t>FR</a:t>
            </a:r>
            <a:r>
              <a:rPr lang="tr-TR" sz="2400" b="1" dirty="0">
                <a:solidFill>
                  <a:srgbClr val="00B050"/>
                </a:solidFill>
              </a:rPr>
              <a:t>-0047 doldurulmalı ve Kalite Ofisine </a:t>
            </a:r>
            <a:r>
              <a:rPr lang="tr-TR" sz="2400" b="1" u="sng" dirty="0">
                <a:solidFill>
                  <a:srgbClr val="00B050"/>
                </a:solidFill>
              </a:rPr>
              <a:t>Excel formatında </a:t>
            </a:r>
            <a:r>
              <a:rPr lang="tr-TR" sz="2400" b="1" dirty="0">
                <a:solidFill>
                  <a:srgbClr val="00B050"/>
                </a:solidFill>
              </a:rPr>
              <a:t>e-posta ile gönderilmelidir. Talep dijital olarak alınmakta olup talep sahibi tarafından imzalanmasına gerek yoktur.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EF463A7-E7CF-492A-A228-23DD4ACAB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b="1" smtClean="0"/>
              <a:t>6</a:t>
            </a:fld>
            <a:endParaRPr lang="tr-TR" b="1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E0BD4A4E-B984-4CE4-B631-3B0AEEB56F64}"/>
              </a:ext>
            </a:extLst>
          </p:cNvPr>
          <p:cNvSpPr txBox="1">
            <a:spLocks/>
          </p:cNvSpPr>
          <p:nvPr/>
        </p:nvSpPr>
        <p:spPr>
          <a:xfrm>
            <a:off x="611560" y="2132856"/>
            <a:ext cx="3960440" cy="445050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800" b="1" dirty="0" err="1">
                <a:solidFill>
                  <a:srgbClr val="0070C0"/>
                </a:solidFill>
              </a:rPr>
              <a:t>FR</a:t>
            </a:r>
            <a:r>
              <a:rPr lang="tr-TR" sz="2800" b="1" dirty="0">
                <a:solidFill>
                  <a:srgbClr val="0070C0"/>
                </a:solidFill>
              </a:rPr>
              <a:t>-0047</a:t>
            </a:r>
            <a:r>
              <a:rPr lang="tr-TR" sz="2800" dirty="0">
                <a:solidFill>
                  <a:srgbClr val="0070C0"/>
                </a:solidFill>
              </a:rPr>
              <a:t> </a:t>
            </a:r>
            <a:r>
              <a:rPr lang="tr-TR" sz="2800" dirty="0"/>
              <a:t>doldurulurken dikkat edilmesi gereken noktalar: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tr-TR" sz="1600" dirty="0"/>
              <a:t>Sağ üstte bulunan </a:t>
            </a:r>
            <a:r>
              <a:rPr lang="tr-TR" sz="1600" b="1" dirty="0">
                <a:solidFill>
                  <a:srgbClr val="0070C0"/>
                </a:solidFill>
              </a:rPr>
              <a:t>Tarih</a:t>
            </a:r>
            <a:r>
              <a:rPr lang="tr-TR" sz="1600" dirty="0"/>
              <a:t> kısmı </a:t>
            </a:r>
            <a:r>
              <a:rPr lang="tr-TR" sz="1600" b="1" dirty="0">
                <a:solidFill>
                  <a:srgbClr val="00B050"/>
                </a:solidFill>
              </a:rPr>
              <a:t>mutlaka doldurulmalıdır. </a:t>
            </a:r>
            <a:r>
              <a:rPr lang="tr-TR" sz="1600" dirty="0"/>
              <a:t>Bu tarih talep tarihiniz olup doküman sisteme eklenirken kayıt tarihi olarak kullanılmaktadır.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tr-TR" sz="1600" b="1" dirty="0">
                <a:solidFill>
                  <a:srgbClr val="0070C0"/>
                </a:solidFill>
              </a:rPr>
              <a:t>Talep Nedeni </a:t>
            </a:r>
            <a:r>
              <a:rPr lang="tr-TR" sz="1600" dirty="0"/>
              <a:t>kısmında </a:t>
            </a:r>
            <a:r>
              <a:rPr lang="tr-TR" sz="1600" b="1" dirty="0">
                <a:solidFill>
                  <a:srgbClr val="00B050"/>
                </a:solidFill>
              </a:rPr>
              <a:t>ilgili kutucuk işaretlenmelidir.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tr-TR" sz="1600" b="1" dirty="0">
                <a:solidFill>
                  <a:srgbClr val="0070C0"/>
                </a:solidFill>
              </a:rPr>
              <a:t>Değişiklik Talep Edilen Dokümanın Kodu </a:t>
            </a:r>
            <a:r>
              <a:rPr lang="tr-TR" sz="1600" dirty="0"/>
              <a:t>kısmı mutlaka doldurulmalıdır. Bu kısma girilen bilginin doğruluğu kontrol edilmelidir.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tr-TR" sz="1600" b="1" dirty="0">
                <a:solidFill>
                  <a:srgbClr val="0070C0"/>
                </a:solidFill>
              </a:rPr>
              <a:t>Değişiklik Talep Edilen Dokümanın Adı </a:t>
            </a:r>
            <a:r>
              <a:rPr lang="tr-TR" sz="1600" dirty="0"/>
              <a:t>kısmı mutlaka doldurulmalıdır. Bu kısma girilen bilginin doğruluğu kontrol edilmelidir. </a:t>
            </a:r>
            <a:endParaRPr lang="tr-TR" sz="1600" b="1" dirty="0">
              <a:solidFill>
                <a:srgbClr val="0070C0"/>
              </a:solidFill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tr-TR" sz="1600" b="1" dirty="0">
                <a:solidFill>
                  <a:srgbClr val="0070C0"/>
                </a:solidFill>
              </a:rPr>
              <a:t>Talep Edilen Doküman/İstenilen Değişiklik Açıklaması </a:t>
            </a:r>
            <a:r>
              <a:rPr lang="tr-TR" sz="1600" dirty="0"/>
              <a:t>tablosunda </a:t>
            </a:r>
            <a:r>
              <a:rPr lang="tr-TR" sz="1600" b="1" dirty="0">
                <a:solidFill>
                  <a:srgbClr val="00B050"/>
                </a:solidFill>
              </a:rPr>
              <a:t>yapılan tüm değişiklikler ayrıntılı şekilde açıklanarak listelenmelidir. </a:t>
            </a:r>
            <a:r>
              <a:rPr lang="tr-TR" sz="1600" b="1" dirty="0">
                <a:solidFill>
                  <a:srgbClr val="FF0000"/>
                </a:solidFill>
              </a:rPr>
              <a:t>Bu kısma girilen bilgiler Kalite Ofisinin takibini yaptığı doküman revizyon listelerinde kayıt altına alınmaktadır. Bu nedenle</a:t>
            </a:r>
            <a:r>
              <a:rPr lang="tr-TR" sz="1600" dirty="0">
                <a:solidFill>
                  <a:srgbClr val="FF0000"/>
                </a:solidFill>
              </a:rPr>
              <a:t> </a:t>
            </a:r>
            <a:r>
              <a:rPr lang="tr-TR" sz="1600" b="1" dirty="0">
                <a:solidFill>
                  <a:srgbClr val="FF0000"/>
                </a:solidFill>
              </a:rPr>
              <a:t>sadece «Güncelleme» yazılarak gönderilen formlar işleme alınmayacak ve talep sahibine iade edilecektir. </a:t>
            </a:r>
            <a:r>
              <a:rPr lang="tr-TR" sz="1600" b="1" dirty="0">
                <a:solidFill>
                  <a:srgbClr val="00B050"/>
                </a:solidFill>
              </a:rPr>
              <a:t>Değişiklik İsteğinde Bulunanın Onayı kısmına Birim Kalite Sorumlusu veya Birim Amirinin adı yazılmalıdır.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743D8D82-09AC-4349-AB8E-FE995A73ED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062" y="2254580"/>
            <a:ext cx="4392488" cy="398004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4905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9AEDAC-0CF3-4B75-A1F1-12E361484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Talep Takibi Nasıl Yapılır?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EF463A7-E7CF-492A-A228-23DD4ACAB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b="1" smtClean="0"/>
              <a:t>7</a:t>
            </a:fld>
            <a:endParaRPr lang="tr-TR" b="1" dirty="0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E0BD4A4E-B984-4CE4-B631-3B0AEEB56F64}"/>
              </a:ext>
            </a:extLst>
          </p:cNvPr>
          <p:cNvSpPr txBox="1">
            <a:spLocks/>
          </p:cNvSpPr>
          <p:nvPr/>
        </p:nvSpPr>
        <p:spPr>
          <a:xfrm>
            <a:off x="611560" y="1700808"/>
            <a:ext cx="7920880" cy="465554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800" dirty="0"/>
              <a:t>Birim Kalite Sorumlusu tarafından </a:t>
            </a:r>
            <a:r>
              <a:rPr lang="tr-TR" sz="2800" b="1" dirty="0" err="1">
                <a:solidFill>
                  <a:srgbClr val="0070C0"/>
                </a:solidFill>
              </a:rPr>
              <a:t>FR</a:t>
            </a:r>
            <a:r>
              <a:rPr lang="tr-TR" sz="2800" b="1" dirty="0">
                <a:solidFill>
                  <a:srgbClr val="0070C0"/>
                </a:solidFill>
              </a:rPr>
              <a:t>-0047 ile uygun şekilde e-posta ile yapılmış olan talepler</a:t>
            </a:r>
            <a:r>
              <a:rPr lang="tr-TR" sz="2800" dirty="0"/>
              <a:t> Kalite Ofisi tarafından işlem sırasına alınmakta ve </a:t>
            </a:r>
            <a:r>
              <a:rPr lang="tr-TR" sz="2800" b="1" dirty="0">
                <a:solidFill>
                  <a:srgbClr val="00B050"/>
                </a:solidFill>
              </a:rPr>
              <a:t>iş yoğunluğuna bağlı olarak 24-48 saat içinde</a:t>
            </a:r>
            <a:r>
              <a:rPr lang="tr-TR" sz="2800" dirty="0"/>
              <a:t> </a:t>
            </a:r>
            <a:r>
              <a:rPr lang="tr-TR" sz="2800" b="1" dirty="0">
                <a:solidFill>
                  <a:srgbClr val="00B050"/>
                </a:solidFill>
              </a:rPr>
              <a:t>ilgili işlem gerçekleştirilerek</a:t>
            </a:r>
            <a:r>
              <a:rPr lang="tr-TR" sz="2800" dirty="0"/>
              <a:t> </a:t>
            </a:r>
            <a:r>
              <a:rPr lang="tr-TR" sz="2800" b="1" dirty="0">
                <a:solidFill>
                  <a:srgbClr val="7030A0"/>
                </a:solidFill>
              </a:rPr>
              <a:t>talep sahibine e-posta ile bilgi verilmektedir.</a:t>
            </a:r>
          </a:p>
          <a:p>
            <a:pPr algn="just"/>
            <a:r>
              <a:rPr lang="tr-TR" sz="2800" dirty="0"/>
              <a:t>İşlemde herhangi bir gecikme yaşanacağının öngörülmesi halinde de talep sahibine e-posta ile bildirim yapılmaktadır.</a:t>
            </a:r>
          </a:p>
          <a:p>
            <a:pPr algn="just"/>
            <a:r>
              <a:rPr lang="tr-TR" sz="2800" dirty="0"/>
              <a:t>Talebiniz ile ilgili ayrıca takip yapmak istemeniz halinde </a:t>
            </a:r>
            <a:r>
              <a:rPr lang="tr-TR" sz="2800" dirty="0">
                <a:hlinkClick r:id="rId2"/>
              </a:rPr>
              <a:t>kalite@gtu.edu.tr</a:t>
            </a:r>
            <a:r>
              <a:rPr lang="tr-TR" sz="2800" dirty="0"/>
              <a:t> adresine e-posta atmanız gerekmektedir.</a:t>
            </a:r>
          </a:p>
          <a:p>
            <a:pPr algn="just"/>
            <a:r>
              <a:rPr lang="tr-TR" sz="2800" dirty="0"/>
              <a:t>Kalite Ofisi tarafından yapılan tüm işlemler, gelen talepler, talep takipleri, verilen danışmanlık ve destek hizmetleri bilgi bankası oluşturmak üzere kayıt altına alındığı ve verilen hizmetin verimini arttırması nedeniyle </a:t>
            </a:r>
            <a:r>
              <a:rPr lang="tr-TR" sz="2800" b="1" dirty="0">
                <a:solidFill>
                  <a:srgbClr val="00B050"/>
                </a:solidFill>
              </a:rPr>
              <a:t>Birim Kalite Sorumluları ile Ofisimiz arasında kurulan iletişimin e-posta yoluyla gerçekleştirilmesi önem arz etmektedir.</a:t>
            </a:r>
          </a:p>
          <a:p>
            <a:pPr algn="just"/>
            <a:r>
              <a:rPr lang="tr-TR" sz="2900" dirty="0"/>
              <a:t>Kalite Ofisine ait web sayfasında </a:t>
            </a:r>
            <a:r>
              <a:rPr lang="tr-TR" sz="2900" b="1" dirty="0">
                <a:solidFill>
                  <a:srgbClr val="7030A0"/>
                </a:solidFill>
                <a:hlinkClick r:id="rId3"/>
              </a:rPr>
              <a:t>Doküman Yönetimi sayfası</a:t>
            </a:r>
            <a:r>
              <a:rPr lang="tr-TR" sz="2900" dirty="0"/>
              <a:t>nda yayımlanmış olan </a:t>
            </a:r>
            <a:r>
              <a:rPr lang="tr-TR" sz="2800" b="1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LS-0004 Kalite Kayıtları Listesi</a:t>
            </a:r>
            <a:r>
              <a:rPr lang="tr-TR" sz="2800" dirty="0"/>
              <a:t>nde sisteme kayıtlı olan tüm formlar ve formların sahibi olan birimlerin listesi bulunmaktadır. Yine aynı sayfada yayımlanmış olan </a:t>
            </a:r>
            <a:r>
              <a:rPr lang="tr-TR" sz="2800" b="1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LS-0003 Güncel Doküman Listesi</a:t>
            </a:r>
            <a:r>
              <a:rPr lang="tr-TR" sz="2800" dirty="0"/>
              <a:t>nde</a:t>
            </a:r>
            <a:r>
              <a:rPr lang="tr-TR" sz="2800" b="1" dirty="0">
                <a:solidFill>
                  <a:srgbClr val="002060"/>
                </a:solidFill>
              </a:rPr>
              <a:t> </a:t>
            </a:r>
            <a:r>
              <a:rPr lang="tr-TR" sz="2800" dirty="0"/>
              <a:t>ise formlar dışındaki tüm dokümanların listesi yer almaktadır. </a:t>
            </a:r>
            <a:r>
              <a:rPr lang="tr-TR" sz="2800" dirty="0" err="1"/>
              <a:t>GTÜ</a:t>
            </a:r>
            <a:r>
              <a:rPr lang="tr-TR" sz="2800" dirty="0"/>
              <a:t> e-posta adresi ile oturum açılarak söz konusu listeler görüntülenebilmektedir.</a:t>
            </a:r>
            <a:endParaRPr lang="tr-TR" sz="2800" b="1" dirty="0">
              <a:solidFill>
                <a:srgbClr val="00B050"/>
              </a:solidFill>
            </a:endParaRPr>
          </a:p>
          <a:p>
            <a:pPr algn="just"/>
            <a:endParaRPr lang="tr-TR" sz="1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691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F873A3-B64C-4184-899F-6C7376087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	Doküman Revizyonu Talebi işlemi ile ilgili ayrıca sorunuz olması halinde </a:t>
            </a:r>
            <a:r>
              <a:rPr lang="tr-TR" dirty="0">
                <a:hlinkClick r:id="rId2"/>
              </a:rPr>
              <a:t>kalite@gtu.edu.tr</a:t>
            </a:r>
            <a:r>
              <a:rPr lang="tr-TR" dirty="0"/>
              <a:t> adresine e-posta ile gönderebilirsiniz.</a:t>
            </a:r>
          </a:p>
          <a:p>
            <a:pPr marL="0" indent="0">
              <a:buNone/>
            </a:pPr>
            <a:r>
              <a:rPr lang="tr-TR" dirty="0"/>
              <a:t>	İyi çalışmalar dileriz.</a:t>
            </a:r>
          </a:p>
          <a:p>
            <a:pPr marL="0" indent="0" algn="r">
              <a:buNone/>
            </a:pPr>
            <a:r>
              <a:rPr lang="tr-TR" dirty="0"/>
              <a:t>Kalite Ofisi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9821235-7844-4ED8-A260-7462E82D3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D17D-0BD1-4C1C-BAF2-FF304E961845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88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754</Words>
  <Application>Microsoft Office PowerPoint</Application>
  <PresentationFormat>Ekran Gösterisi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Doküman Revizyonu Talebi Eğitimi</vt:lpstr>
      <vt:lpstr>İşlemin Tanımı</vt:lpstr>
      <vt:lpstr>Talep Kim Tarafından Yapılır?</vt:lpstr>
      <vt:lpstr>Talep Hazırlığı Nasıl Yapılır?</vt:lpstr>
      <vt:lpstr>Talep Hazırlığı Nasıl Yapılır?</vt:lpstr>
      <vt:lpstr>Talep Hazırlığı Nasıl Yapılır?</vt:lpstr>
      <vt:lpstr>Talep Takibi Nasıl Yapılır?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Yeni Doküman Kayıt Talebi</dc:title>
  <dc:creator>Windows User</dc:creator>
  <cp:lastModifiedBy>Şaziye Serda Kayman</cp:lastModifiedBy>
  <cp:revision>65</cp:revision>
  <dcterms:created xsi:type="dcterms:W3CDTF">2021-04-14T06:17:36Z</dcterms:created>
  <dcterms:modified xsi:type="dcterms:W3CDTF">2021-05-04T07:35:56Z</dcterms:modified>
</cp:coreProperties>
</file>